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3" r:id="rId1"/>
  </p:sldMasterIdLst>
  <p:sldIdLst>
    <p:sldId id="257" r:id="rId2"/>
    <p:sldId id="261" r:id="rId3"/>
    <p:sldId id="262" r:id="rId4"/>
    <p:sldId id="266" r:id="rId5"/>
    <p:sldId id="269" r:id="rId6"/>
    <p:sldId id="267" r:id="rId7"/>
    <p:sldId id="273" r:id="rId8"/>
    <p:sldId id="270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D22F"/>
    <a:srgbClr val="E8E8E8"/>
    <a:srgbClr val="344529"/>
    <a:srgbClr val="2B3922"/>
    <a:srgbClr val="2E3722"/>
    <a:srgbClr val="FCF7F1"/>
    <a:srgbClr val="B8D233"/>
    <a:srgbClr val="5CC6D6"/>
    <a:srgbClr val="F03F2B"/>
    <a:srgbClr val="348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7" autoAdjust="0"/>
    <p:restoredTop sz="94660"/>
  </p:normalViewPr>
  <p:slideViewPr>
    <p:cSldViewPr snapToGrid="0">
      <p:cViewPr varScale="1">
        <p:scale>
          <a:sx n="58" d="100"/>
          <a:sy n="58" d="100"/>
        </p:scale>
        <p:origin x="108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0FC4FFE-8987-4A26-B7F4-8A516F18ADA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Added value of effective video feedback </a:t>
          </a:r>
        </a:p>
      </dgm:t>
    </dgm:pt>
    <dgm:pt modelId="{CAD7EF86-FB23-41F6-BF42-040B36DEFDB1}" type="parTrans" cxnId="{C7AD8469-3C68-4AF9-AB82-79B0043AA120}">
      <dgm:prSet/>
      <dgm:spPr/>
      <dgm:t>
        <a:bodyPr/>
        <a:lstStyle/>
        <a:p>
          <a:endParaRPr lang="en-US"/>
        </a:p>
      </dgm:t>
    </dgm:pt>
    <dgm:pt modelId="{5B62599A-5C9B-48E7-896E-EA782AC60C8B}" type="sibTrans" cxnId="{C7AD8469-3C68-4AF9-AB82-79B0043AA120}">
      <dgm:prSet/>
      <dgm:spPr/>
      <dgm:t>
        <a:bodyPr/>
        <a:lstStyle/>
        <a:p>
          <a:endParaRPr lang="en-US"/>
        </a:p>
      </dgm:t>
    </dgm:pt>
    <dgm:pt modelId="{49225C73-1633-42F1-AB3B-7CB183E5F8B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Use of technology:</a:t>
          </a:r>
        </a:p>
        <a:p>
          <a:pPr>
            <a:lnSpc>
              <a:spcPct val="100000"/>
            </a:lnSpc>
            <a:defRPr cap="all"/>
          </a:pPr>
          <a:r>
            <a:rPr lang="en-US" dirty="0"/>
            <a:t>Practical approach </a:t>
          </a:r>
        </a:p>
      </dgm:t>
    </dgm:pt>
    <dgm:pt modelId="{1A0E2090-1D4F-438A-8766-B6030CE01ADD}" type="parTrans" cxnId="{A9154303-8225-4248-91DC-1B0156A35F07}">
      <dgm:prSet/>
      <dgm:spPr/>
      <dgm:t>
        <a:bodyPr/>
        <a:lstStyle/>
        <a:p>
          <a:endParaRPr lang="en-US"/>
        </a:p>
      </dgm:t>
    </dgm:pt>
    <dgm:pt modelId="{9646853A-8964-4519-A5B1-0B7D18B2983D}" type="sibTrans" cxnId="{A9154303-8225-4248-91DC-1B0156A35F07}">
      <dgm:prSet/>
      <dgm:spPr/>
      <dgm:t>
        <a:bodyPr/>
        <a:lstStyle/>
        <a:p>
          <a:endParaRPr lang="en-US"/>
        </a:p>
      </dgm:t>
    </dgm:pt>
    <dgm:pt modelId="{1C383F32-22E8-4F62-A3E0-BDC3D5F4899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Evidence &amp; testimonies</a:t>
          </a:r>
        </a:p>
      </dgm:t>
    </dgm:pt>
    <dgm:pt modelId="{A7920A2F-3244-4159-AF04-6A1D38B7B317}" type="parTrans" cxnId="{C4CCE57E-E871-46D6-BAD5-880252C95D22}">
      <dgm:prSet/>
      <dgm:spPr/>
      <dgm:t>
        <a:bodyPr/>
        <a:lstStyle/>
        <a:p>
          <a:endParaRPr lang="en-US"/>
        </a:p>
      </dgm:t>
    </dgm:pt>
    <dgm:pt modelId="{8500F72A-2C6D-4FDF-9C1D-CA691380EB0B}" type="sibTrans" cxnId="{C4CCE57E-E871-46D6-BAD5-880252C95D22}">
      <dgm:prSet/>
      <dgm:spPr/>
      <dgm:t>
        <a:bodyPr/>
        <a:lstStyle/>
        <a:p>
          <a:endParaRPr lang="en-US"/>
        </a:p>
      </dgm:t>
    </dgm:pt>
    <dgm:pt modelId="{50B3CE7C-E10B-4E23-BD93-03664997C932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</dgm:pt>
    <dgm:pt modelId="{DE9CE479-E4AE-4283-AEF1-10C1535B4324}" type="pres">
      <dgm:prSet presAssocID="{40FC4FFE-8987-4A26-B7F4-8A516F18ADAE}" presName="compNode" presStyleCnt="0"/>
      <dgm:spPr/>
    </dgm:pt>
    <dgm:pt modelId="{B59FCF02-CAD2-4D6F-9542-AD86711168CA}" type="pres">
      <dgm:prSet presAssocID="{40FC4FFE-8987-4A26-B7F4-8A516F18ADAE}" presName="iconBgRect" presStyleLbl="bgShp" presStyleIdx="0" presStyleCnt="3"/>
      <dgm:spPr/>
    </dgm:pt>
    <dgm:pt modelId="{7C175B98-93F4-4D7C-BB95-1514AB879CD5}" type="pres">
      <dgm:prSet presAssocID="{40FC4FFE-8987-4A26-B7F4-8A516F18ADAE}" presName="iconRect" presStyleLbl="node1" presStyleIdx="0" presStyleCnt="3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graph with upward trend"/>
        </a:ext>
      </dgm:extLst>
    </dgm:pt>
    <dgm:pt modelId="{677A3090-5F01-43FD-9FA6-C0420AD80FD6}" type="pres">
      <dgm:prSet presAssocID="{40FC4FFE-8987-4A26-B7F4-8A516F18ADAE}" presName="spaceRect" presStyleCnt="0"/>
      <dgm:spPr/>
    </dgm:pt>
    <dgm:pt modelId="{127117FB-F8A7-4A20-A8A7-EC686DDC76D0}" type="pres">
      <dgm:prSet presAssocID="{40FC4FFE-8987-4A26-B7F4-8A516F18ADAE}" presName="textRect" presStyleLbl="revTx" presStyleIdx="0" presStyleCnt="3">
        <dgm:presLayoutVars>
          <dgm:chMax val="1"/>
          <dgm:chPref val="1"/>
        </dgm:presLayoutVars>
      </dgm:prSet>
      <dgm:spPr/>
    </dgm:pt>
    <dgm:pt modelId="{FD1EED9C-83D3-41AD-A09B-D3B36354168F}" type="pres">
      <dgm:prSet presAssocID="{5B62599A-5C9B-48E7-896E-EA782AC60C8B}" presName="sibTrans" presStyleCnt="0"/>
      <dgm:spPr/>
    </dgm:pt>
    <dgm:pt modelId="{C998AB0A-577D-44AA-A068-F634DDE7BD47}" type="pres">
      <dgm:prSet presAssocID="{49225C73-1633-42F1-AB3B-7CB183E5F8B8}" presName="compNode" presStyleCnt="0"/>
      <dgm:spPr/>
    </dgm:pt>
    <dgm:pt modelId="{BCD8CDD9-0C56-4401-ADB1-8B48DAB2C96F}" type="pres">
      <dgm:prSet presAssocID="{49225C73-1633-42F1-AB3B-7CB183E5F8B8}" presName="iconBgRect" presStyleLbl="bgShp" presStyleIdx="1" presStyleCnt="3"/>
      <dgm:spPr/>
    </dgm:pt>
    <dgm:pt modelId="{DB4CA7C4-FCA1-4127-B20A-2A5C031A3CF4}" type="pres">
      <dgm:prSet presAssocID="{49225C73-1633-42F1-AB3B-7CB183E5F8B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bar chart"/>
        </a:ext>
      </dgm:extLst>
    </dgm:pt>
    <dgm:pt modelId="{9B0C8FBF-0BDD-48A5-967E-F3FE71659F6A}" type="pres">
      <dgm:prSet presAssocID="{49225C73-1633-42F1-AB3B-7CB183E5F8B8}" presName="spaceRect" presStyleCnt="0"/>
      <dgm:spPr/>
    </dgm:pt>
    <dgm:pt modelId="{7E6FE37A-5DB0-4899-9FCB-0CE39BC185F8}" type="pres">
      <dgm:prSet presAssocID="{49225C73-1633-42F1-AB3B-7CB183E5F8B8}" presName="textRect" presStyleLbl="revTx" presStyleIdx="1" presStyleCnt="3">
        <dgm:presLayoutVars>
          <dgm:chMax val="1"/>
          <dgm:chPref val="1"/>
        </dgm:presLayoutVars>
      </dgm:prSet>
      <dgm:spPr/>
    </dgm:pt>
    <dgm:pt modelId="{5A266296-0042-402F-92EF-D59AB148E92E}" type="pres">
      <dgm:prSet presAssocID="{9646853A-8964-4519-A5B1-0B7D18B2983D}" presName="sibTrans" presStyleCnt="0"/>
      <dgm:spPr/>
    </dgm:pt>
    <dgm:pt modelId="{ECFA770B-DE2C-4683-A038-58D0FE44BC27}" type="pres">
      <dgm:prSet presAssocID="{1C383F32-22E8-4F62-A3E0-BDC3D5F48992}" presName="compNode" presStyleCnt="0"/>
      <dgm:spPr/>
    </dgm:pt>
    <dgm:pt modelId="{FF93E135-77D6-48A0-8871-9BC93D705D06}" type="pres">
      <dgm:prSet presAssocID="{1C383F32-22E8-4F62-A3E0-BDC3D5F48992}" presName="iconBgRect" presStyleLbl="bgShp" presStyleIdx="2" presStyleCnt="3"/>
      <dgm:spPr/>
    </dgm:pt>
    <dgm:pt modelId="{39509775-983E-4110-B989-EE2CD6514BE0}" type="pres">
      <dgm:prSet presAssocID="{1C383F32-22E8-4F62-A3E0-BDC3D5F4899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ocial network"/>
        </a:ext>
      </dgm:extLst>
    </dgm:pt>
    <dgm:pt modelId="{493B43B2-705C-4AE5-8A77-D8DEEDA1B5CF}" type="pres">
      <dgm:prSet presAssocID="{1C383F32-22E8-4F62-A3E0-BDC3D5F48992}" presName="spaceRect" presStyleCnt="0"/>
      <dgm:spPr/>
    </dgm:pt>
    <dgm:pt modelId="{1AEDC777-00B3-41D7-9AE1-23D741E941C3}" type="pres">
      <dgm:prSet presAssocID="{1C383F32-22E8-4F62-A3E0-BDC3D5F48992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7A710F69-5154-4855-ACF5-BC7C1BF85A80}" type="presOf" srcId="{49225C73-1633-42F1-AB3B-7CB183E5F8B8}" destId="{7E6FE37A-5DB0-4899-9FCB-0CE39BC185F8}" srcOrd="0" destOrd="0" presId="urn:microsoft.com/office/officeart/2018/5/layout/IconCircleLabelList"/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676D3A6A-6EA7-4483-BB12-0BD4A7D7AF9D}" type="presOf" srcId="{01A66772-F185-4D58-B8BB-E9370D7A7A2B}" destId="{50B3CE7C-E10B-4E23-BD93-03664997C932}" srcOrd="0" destOrd="0" presId="urn:microsoft.com/office/officeart/2018/5/layout/IconCircleLabelList"/>
    <dgm:cxn modelId="{1496FC70-DB8B-48D4-98DE-DD2856E389EE}" type="presOf" srcId="{1C383F32-22E8-4F62-A3E0-BDC3D5F48992}" destId="{1AEDC777-00B3-41D7-9AE1-23D741E941C3}" srcOrd="0" destOrd="0" presId="urn:microsoft.com/office/officeart/2018/5/layout/IconCircleLabelList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355227E3-55E0-4343-BC8D-FC0EB1694F48}" type="presOf" srcId="{40FC4FFE-8987-4A26-B7F4-8A516F18ADAE}" destId="{127117FB-F8A7-4A20-A8A7-EC686DDC76D0}" srcOrd="0" destOrd="0" presId="urn:microsoft.com/office/officeart/2018/5/layout/IconCircleLabelList"/>
    <dgm:cxn modelId="{555498CB-3ED1-404E-A25F-EB243EFC5FB1}" type="presParOf" srcId="{50B3CE7C-E10B-4E23-BD93-03664997C932}" destId="{DE9CE479-E4AE-4283-AEF1-10C1535B4324}" srcOrd="0" destOrd="0" presId="urn:microsoft.com/office/officeart/2018/5/layout/IconCircleLabelList"/>
    <dgm:cxn modelId="{11F12D49-CD08-4D50-BD13-3ECBC3A476A4}" type="presParOf" srcId="{DE9CE479-E4AE-4283-AEF1-10C1535B4324}" destId="{B59FCF02-CAD2-4D6F-9542-AD86711168CA}" srcOrd="0" destOrd="0" presId="urn:microsoft.com/office/officeart/2018/5/layout/IconCircleLabelList"/>
    <dgm:cxn modelId="{F443A659-540B-487B-97F9-49219CF60D6B}" type="presParOf" srcId="{DE9CE479-E4AE-4283-AEF1-10C1535B4324}" destId="{7C175B98-93F4-4D7C-BB95-1514AB879CD5}" srcOrd="1" destOrd="0" presId="urn:microsoft.com/office/officeart/2018/5/layout/IconCircleLabelList"/>
    <dgm:cxn modelId="{A503D7AB-7D64-4163-93B5-1CEEDAE81823}" type="presParOf" srcId="{DE9CE479-E4AE-4283-AEF1-10C1535B4324}" destId="{677A3090-5F01-43FD-9FA6-C0420AD80FD6}" srcOrd="2" destOrd="0" presId="urn:microsoft.com/office/officeart/2018/5/layout/IconCircleLabelList"/>
    <dgm:cxn modelId="{780188ED-7DCE-45BB-B6AF-91BE48969612}" type="presParOf" srcId="{DE9CE479-E4AE-4283-AEF1-10C1535B4324}" destId="{127117FB-F8A7-4A20-A8A7-EC686DDC76D0}" srcOrd="3" destOrd="0" presId="urn:microsoft.com/office/officeart/2018/5/layout/IconCircleLabelList"/>
    <dgm:cxn modelId="{155719F8-A89B-4E96-BC49-C48BC717F480}" type="presParOf" srcId="{50B3CE7C-E10B-4E23-BD93-03664997C932}" destId="{FD1EED9C-83D3-41AD-A09B-D3B36354168F}" srcOrd="1" destOrd="0" presId="urn:microsoft.com/office/officeart/2018/5/layout/IconCircleLabelList"/>
    <dgm:cxn modelId="{2772E199-56B0-4310-A55E-67D00CA3E59E}" type="presParOf" srcId="{50B3CE7C-E10B-4E23-BD93-03664997C932}" destId="{C998AB0A-577D-44AA-A068-F634DDE7BD47}" srcOrd="2" destOrd="0" presId="urn:microsoft.com/office/officeart/2018/5/layout/IconCircleLabelList"/>
    <dgm:cxn modelId="{4E351D18-D97F-4B92-A608-2E9600B91C28}" type="presParOf" srcId="{C998AB0A-577D-44AA-A068-F634DDE7BD47}" destId="{BCD8CDD9-0C56-4401-ADB1-8B48DAB2C96F}" srcOrd="0" destOrd="0" presId="urn:microsoft.com/office/officeart/2018/5/layout/IconCircleLabelList"/>
    <dgm:cxn modelId="{B3DC724C-4569-4E9D-BD5A-49E4CD991FD0}" type="presParOf" srcId="{C998AB0A-577D-44AA-A068-F634DDE7BD47}" destId="{DB4CA7C4-FCA1-4127-B20A-2A5C031A3CF4}" srcOrd="1" destOrd="0" presId="urn:microsoft.com/office/officeart/2018/5/layout/IconCircleLabelList"/>
    <dgm:cxn modelId="{AD1AB552-CCE0-4911-BB9E-5D4A60B21F4F}" type="presParOf" srcId="{C998AB0A-577D-44AA-A068-F634DDE7BD47}" destId="{9B0C8FBF-0BDD-48A5-967E-F3FE71659F6A}" srcOrd="2" destOrd="0" presId="urn:microsoft.com/office/officeart/2018/5/layout/IconCircleLabelList"/>
    <dgm:cxn modelId="{8558F796-2D01-40FE-A21A-7530EEBC3BC3}" type="presParOf" srcId="{C998AB0A-577D-44AA-A068-F634DDE7BD47}" destId="{7E6FE37A-5DB0-4899-9FCB-0CE39BC185F8}" srcOrd="3" destOrd="0" presId="urn:microsoft.com/office/officeart/2018/5/layout/IconCircleLabelList"/>
    <dgm:cxn modelId="{1532E2BE-82E9-40A4-A6F7-40B60FC879AE}" type="presParOf" srcId="{50B3CE7C-E10B-4E23-BD93-03664997C932}" destId="{5A266296-0042-402F-92EF-D59AB148E92E}" srcOrd="3" destOrd="0" presId="urn:microsoft.com/office/officeart/2018/5/layout/IconCircleLabelList"/>
    <dgm:cxn modelId="{3A7F4DB9-1469-4F58-B633-24B7EEE084D1}" type="presParOf" srcId="{50B3CE7C-E10B-4E23-BD93-03664997C932}" destId="{ECFA770B-DE2C-4683-A038-58D0FE44BC27}" srcOrd="4" destOrd="0" presId="urn:microsoft.com/office/officeart/2018/5/layout/IconCircleLabelList"/>
    <dgm:cxn modelId="{91311827-CDAC-4BA8-B4A3-117AFD1CEE2D}" type="presParOf" srcId="{ECFA770B-DE2C-4683-A038-58D0FE44BC27}" destId="{FF93E135-77D6-48A0-8871-9BC93D705D06}" srcOrd="0" destOrd="0" presId="urn:microsoft.com/office/officeart/2018/5/layout/IconCircleLabelList"/>
    <dgm:cxn modelId="{83B7CA40-11B7-4507-8422-A40F02D469B2}" type="presParOf" srcId="{ECFA770B-DE2C-4683-A038-58D0FE44BC27}" destId="{39509775-983E-4110-B989-EE2CD6514BE0}" srcOrd="1" destOrd="0" presId="urn:microsoft.com/office/officeart/2018/5/layout/IconCircleLabelList"/>
    <dgm:cxn modelId="{A44BB251-01EB-4DEF-A28C-6D495183E4DC}" type="presParOf" srcId="{ECFA770B-DE2C-4683-A038-58D0FE44BC27}" destId="{493B43B2-705C-4AE5-8A77-D8DEEDA1B5CF}" srcOrd="2" destOrd="0" presId="urn:microsoft.com/office/officeart/2018/5/layout/IconCircleLabelList"/>
    <dgm:cxn modelId="{1EFA52DF-3C80-4DAA-BED6-AFE2F81796B2}" type="presParOf" srcId="{ECFA770B-DE2C-4683-A038-58D0FE44BC27}" destId="{1AEDC777-00B3-41D7-9AE1-23D741E941C3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9FCF02-CAD2-4D6F-9542-AD86711168CA}">
      <dsp:nvSpPr>
        <dsp:cNvPr id="0" name=""/>
        <dsp:cNvSpPr/>
      </dsp:nvSpPr>
      <dsp:spPr>
        <a:xfrm>
          <a:off x="616949" y="310305"/>
          <a:ext cx="1818562" cy="18185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175B98-93F4-4D7C-BB95-1514AB879CD5}">
      <dsp:nvSpPr>
        <dsp:cNvPr id="0" name=""/>
        <dsp:cNvSpPr/>
      </dsp:nvSpPr>
      <dsp:spPr>
        <a:xfrm>
          <a:off x="1004512" y="697868"/>
          <a:ext cx="1043437" cy="1043437"/>
        </a:xfrm>
        <a:prstGeom prst="rect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7117FB-F8A7-4A20-A8A7-EC686DDC76D0}">
      <dsp:nvSpPr>
        <dsp:cNvPr id="0" name=""/>
        <dsp:cNvSpPr/>
      </dsp:nvSpPr>
      <dsp:spPr>
        <a:xfrm>
          <a:off x="35606" y="2695306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 dirty="0"/>
            <a:t>Added value of effective video feedback </a:t>
          </a:r>
        </a:p>
      </dsp:txBody>
      <dsp:txXfrm>
        <a:off x="35606" y="2695306"/>
        <a:ext cx="2981250" cy="720000"/>
      </dsp:txXfrm>
    </dsp:sp>
    <dsp:sp modelId="{BCD8CDD9-0C56-4401-ADB1-8B48DAB2C96F}">
      <dsp:nvSpPr>
        <dsp:cNvPr id="0" name=""/>
        <dsp:cNvSpPr/>
      </dsp:nvSpPr>
      <dsp:spPr>
        <a:xfrm>
          <a:off x="4119918" y="310305"/>
          <a:ext cx="1818562" cy="18185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4CA7C4-FCA1-4127-B20A-2A5C031A3CF4}">
      <dsp:nvSpPr>
        <dsp:cNvPr id="0" name=""/>
        <dsp:cNvSpPr/>
      </dsp:nvSpPr>
      <dsp:spPr>
        <a:xfrm>
          <a:off x="4507481" y="697868"/>
          <a:ext cx="1043437" cy="104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6FE37A-5DB0-4899-9FCB-0CE39BC185F8}">
      <dsp:nvSpPr>
        <dsp:cNvPr id="0" name=""/>
        <dsp:cNvSpPr/>
      </dsp:nvSpPr>
      <dsp:spPr>
        <a:xfrm>
          <a:off x="3538574" y="2695306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 dirty="0"/>
            <a:t>Use of technology:</a:t>
          </a: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 dirty="0"/>
            <a:t>Practical approach </a:t>
          </a:r>
        </a:p>
      </dsp:txBody>
      <dsp:txXfrm>
        <a:off x="3538574" y="2695306"/>
        <a:ext cx="2981250" cy="720000"/>
      </dsp:txXfrm>
    </dsp:sp>
    <dsp:sp modelId="{FF93E135-77D6-48A0-8871-9BC93D705D06}">
      <dsp:nvSpPr>
        <dsp:cNvPr id="0" name=""/>
        <dsp:cNvSpPr/>
      </dsp:nvSpPr>
      <dsp:spPr>
        <a:xfrm>
          <a:off x="7622887" y="310305"/>
          <a:ext cx="1818562" cy="181856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509775-983E-4110-B989-EE2CD6514BE0}">
      <dsp:nvSpPr>
        <dsp:cNvPr id="0" name=""/>
        <dsp:cNvSpPr/>
      </dsp:nvSpPr>
      <dsp:spPr>
        <a:xfrm>
          <a:off x="8010450" y="697868"/>
          <a:ext cx="1043437" cy="10434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EDC777-00B3-41D7-9AE1-23D741E941C3}">
      <dsp:nvSpPr>
        <dsp:cNvPr id="0" name=""/>
        <dsp:cNvSpPr/>
      </dsp:nvSpPr>
      <dsp:spPr>
        <a:xfrm>
          <a:off x="7041543" y="2695306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 dirty="0"/>
            <a:t>Evidence &amp; testimonies</a:t>
          </a:r>
        </a:p>
      </dsp:txBody>
      <dsp:txXfrm>
        <a:off x="7041543" y="2695306"/>
        <a:ext cx="29812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3/17/2021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3/17/2021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3/17/2021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3/17/2021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3/17/2021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3/17/2021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3/17/2021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hyperlink" Target="https://zoom.us/pricing" TargetMode="External"/><Relationship Id="rId7" Type="http://schemas.microsoft.com/office/2007/relationships/hdphoto" Target="../media/hdphoto3.wdp"/><Relationship Id="rId2" Type="http://schemas.openxmlformats.org/officeDocument/2006/relationships/hyperlink" Target="https://www.zoom.us/signup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zoom.us/download" TargetMode="External"/><Relationship Id="rId9" Type="http://schemas.openxmlformats.org/officeDocument/2006/relationships/hyperlink" Target="https://support.park.edu/support/solutions/articles/6000216766-using-zoom-student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hyperlink" Target="http://pngimg.com/download/66119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hyperlink" Target="http://disabilitythinking.blogspot.com/2015_09_05_archive.html" TargetMode="External"/><Relationship Id="rId4" Type="http://schemas.openxmlformats.org/officeDocument/2006/relationships/image" Target="../media/image18.jpeg"/><Relationship Id="rId9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nhancingteaching.com/author/markglynn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tandfonline.com/doi/full/10.1080/13562517.2018.147145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7000"/>
                    </a14:imgEffect>
                    <a14:imgEffect>
                      <a14:colorTemperature colorTemp="5762"/>
                    </a14:imgEffect>
                    <a14:imgEffect>
                      <a14:saturation sat="66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21" y="10"/>
            <a:ext cx="12191979" cy="6857990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3793" y="2355458"/>
            <a:ext cx="4775075" cy="1630907"/>
          </a:xfrm>
        </p:spPr>
        <p:txBody>
          <a:bodyPr>
            <a:normAutofit fontScale="90000"/>
          </a:bodyPr>
          <a:lstStyle/>
          <a:p>
            <a:r>
              <a:rPr lang="en-US" sz="4400" dirty="0">
                <a:solidFill>
                  <a:schemeClr val="tx1"/>
                </a:solidFill>
              </a:rPr>
              <a:t>Session II: Using Technology to Engage Students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33793" y="3995988"/>
            <a:ext cx="4775075" cy="886908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Providing Effective Video Feedback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Presenter: Tatiana Peisl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Park University Adjunct Instructor (CS/IS Dept.)</a:t>
            </a:r>
          </a:p>
        </p:txBody>
      </p:sp>
    </p:spTree>
    <p:extLst>
      <p:ext uri="{BB962C8B-B14F-4D97-AF65-F5344CB8AC3E}">
        <p14:creationId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Providing Effective Video Feedback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1DB1382-7276-49FA-9632-38D558F457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250491"/>
              </p:ext>
            </p:extLst>
          </p:nvPr>
        </p:nvGraphicFramePr>
        <p:xfrm>
          <a:off x="1066800" y="2310063"/>
          <a:ext cx="10058400" cy="37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243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57C41-DBF4-4944-B3D9-5FA0D1653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bother?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2B4DDE-3E09-4111-94B5-27FA384AD8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1640541"/>
          </a:xfrm>
        </p:spPr>
        <p:txBody>
          <a:bodyPr>
            <a:normAutofit/>
          </a:bodyPr>
          <a:lstStyle/>
          <a:p>
            <a:r>
              <a:rPr lang="en-US" sz="1400" i="1" dirty="0"/>
              <a:t>As cited by </a:t>
            </a:r>
            <a:r>
              <a:rPr lang="en-US" sz="1400" b="1" i="1" dirty="0" err="1">
                <a:solidFill>
                  <a:schemeClr val="tx2">
                    <a:lumMod val="75000"/>
                  </a:schemeClr>
                </a:solidFill>
              </a:rPr>
              <a:t>Cavaleri</a:t>
            </a:r>
            <a:r>
              <a:rPr lang="en-US" sz="1400" b="1" i="1" dirty="0">
                <a:solidFill>
                  <a:schemeClr val="tx2">
                    <a:lumMod val="75000"/>
                  </a:schemeClr>
                </a:solidFill>
              </a:rPr>
              <a:t> &amp; Others </a:t>
            </a:r>
            <a:r>
              <a:rPr lang="en-US" sz="1400" i="1" dirty="0"/>
              <a:t>( 2019)</a:t>
            </a:r>
          </a:p>
          <a:p>
            <a:pPr lvl="1"/>
            <a:r>
              <a:rPr lang="en-US" sz="1400" dirty="0"/>
              <a:t>…closes the gap to meet expectations and ‘feed-forward’ by providing advice on how to improve</a:t>
            </a:r>
          </a:p>
          <a:p>
            <a:pPr lvl="1"/>
            <a:r>
              <a:rPr lang="en-US" sz="1400" dirty="0"/>
              <a:t>audio-visual media helps learners to process information better &amp; faster!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1BE57D5-4103-4DE4-B303-3DAF6EB9FC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1640541"/>
          </a:xfrm>
        </p:spPr>
        <p:txBody>
          <a:bodyPr>
            <a:normAutofit/>
          </a:bodyPr>
          <a:lstStyle/>
          <a:p>
            <a:r>
              <a:rPr lang="en-US" sz="1400" b="1" i="1" dirty="0">
                <a:solidFill>
                  <a:schemeClr val="tx2">
                    <a:lumMod val="75000"/>
                  </a:schemeClr>
                </a:solidFill>
              </a:rPr>
              <a:t>“A qualitative synthesis of video feedback in higher education” </a:t>
            </a:r>
            <a:r>
              <a:rPr lang="en-US" sz="1400" dirty="0"/>
              <a:t>(2020) notes: </a:t>
            </a:r>
          </a:p>
          <a:p>
            <a:pPr lvl="1"/>
            <a:r>
              <a:rPr lang="en-US" sz="1400" dirty="0"/>
              <a:t>“video feedback is more conversational in nature.</a:t>
            </a:r>
          </a:p>
          <a:p>
            <a:pPr lvl="1"/>
            <a:r>
              <a:rPr lang="en-US" sz="1400" dirty="0"/>
              <a:t>…students to view their tutors as ‘coaches’ rather than ‘judges’.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6C5C08-A9E5-4B14-ADAB-AFB36DC8B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3117" y="528294"/>
            <a:ext cx="1428750" cy="1485900"/>
          </a:xfrm>
          <a:prstGeom prst="rect">
            <a:avLst/>
          </a:prstGeom>
        </p:spPr>
      </p:pic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C9660D45-2639-46CF-A2AA-564E8DCBB85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248" y="3723167"/>
            <a:ext cx="6794993" cy="273084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66646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A17D8-FCC1-49A7-BFED-5ED32A3A0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Something to Consider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E21E18-618C-4E07-9E6E-4C22AE6A0A3A}"/>
              </a:ext>
            </a:extLst>
          </p:cNvPr>
          <p:cNvSpPr txBox="1"/>
          <p:nvPr/>
        </p:nvSpPr>
        <p:spPr>
          <a:xfrm>
            <a:off x="2957832" y="6134585"/>
            <a:ext cx="57488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/>
              <a:t>Cavaleri</a:t>
            </a:r>
            <a:r>
              <a:rPr lang="en-US" sz="1500" dirty="0"/>
              <a:t>, M., Kawaguchi, S., Di </a:t>
            </a:r>
            <a:r>
              <a:rPr lang="en-US" sz="1500" dirty="0" err="1"/>
              <a:t>Biase</a:t>
            </a:r>
            <a:r>
              <a:rPr lang="en-US" sz="1500" dirty="0"/>
              <a:t>, B., &amp; Power, C. (2019).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A9E08D-DB93-493F-A3B4-D3FA4DE42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3117" y="528294"/>
            <a:ext cx="1428750" cy="1485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70DF90-B02C-44A3-ACED-F1BAD389B82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2305050" y="2170407"/>
            <a:ext cx="7581900" cy="39719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62796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8C7EFD-D272-4EFC-8644-EF02BA280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Do I Start?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92E3C-2C09-4443-B646-5E7D38AA71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000" dirty="0"/>
              <a:t>Zoom web meeting</a:t>
            </a:r>
          </a:p>
          <a:p>
            <a:r>
              <a:rPr lang="en-US" sz="2000" dirty="0"/>
              <a:t>(All Platforms &amp; Devices)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DE7D9C-0820-4AB5-9EC1-479F422A3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3640001" cy="3163825"/>
          </a:xfrm>
        </p:spPr>
        <p:txBody>
          <a:bodyPr/>
          <a:lstStyle/>
          <a:p>
            <a:pPr lvl="1"/>
            <a:r>
              <a:rPr lang="en-US" sz="1400" dirty="0"/>
              <a:t>Create a free account : </a:t>
            </a:r>
            <a:r>
              <a:rPr lang="en-US" sz="1400" u="sng" dirty="0">
                <a:hlinkClick r:id="rId2"/>
              </a:rPr>
              <a:t>https://www.zoom.us/signup</a:t>
            </a:r>
            <a:endParaRPr lang="en-US" sz="1400" dirty="0"/>
          </a:p>
          <a:p>
            <a:pPr lvl="2"/>
            <a:r>
              <a:rPr lang="en-US" dirty="0"/>
              <a:t>Free account information and basic support: </a:t>
            </a:r>
            <a:r>
              <a:rPr lang="en-US" u="sng" dirty="0">
                <a:hlinkClick r:id="rId3"/>
              </a:rPr>
              <a:t>https://zoom.us/pricing</a:t>
            </a:r>
            <a:endParaRPr lang="en-US" dirty="0"/>
          </a:p>
          <a:p>
            <a:pPr lvl="1"/>
            <a:r>
              <a:rPr lang="en-US" sz="1400" dirty="0"/>
              <a:t>Download desktop App for any device and platform: </a:t>
            </a:r>
            <a:r>
              <a:rPr lang="en-US" sz="1400" u="sng" dirty="0">
                <a:hlinkClick r:id="rId4"/>
              </a:rPr>
              <a:t>https://zoom.us/download</a:t>
            </a:r>
            <a:endParaRPr lang="en-US" sz="1400" u="sng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6F0E2F-539C-4499-8BF9-AE86811771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77700" y="1896774"/>
            <a:ext cx="4144452" cy="64008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FREE Zoom Pro account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470844-24CC-4E0F-9E19-390B2E076B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2100" y="566394"/>
            <a:ext cx="1466850" cy="1447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2A12FE-2787-46BE-B056-5FD038F094B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42283" y="2016050"/>
            <a:ext cx="754334" cy="7056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87952C-A821-4F36-8494-165924998D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56083" y="3429000"/>
            <a:ext cx="1226827" cy="22460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AutoShape 2">
            <a:extLst>
              <a:ext uri="{FF2B5EF4-FFF2-40B4-BE49-F238E27FC236}">
                <a16:creationId xmlns:a16="http://schemas.microsoft.com/office/drawing/2014/main" id="{97D8B16E-FBA5-40EF-A354-67847B427E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>
            <a:extLst>
              <a:ext uri="{FF2B5EF4-FFF2-40B4-BE49-F238E27FC236}">
                <a16:creationId xmlns:a16="http://schemas.microsoft.com/office/drawing/2014/main" id="{A1308FC3-2A94-4FB6-93E7-07FCD0D95A3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D097C4-1288-4030-9CFA-706CEBBA28B3}"/>
              </a:ext>
            </a:extLst>
          </p:cNvPr>
          <p:cNvSpPr/>
          <p:nvPr/>
        </p:nvSpPr>
        <p:spPr>
          <a:xfrm>
            <a:off x="6611112" y="2828836"/>
            <a:ext cx="456895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Park employees all receive a FREE Zoom Pro account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Free tutorial - </a:t>
            </a:r>
            <a:r>
              <a:rPr lang="en-US" sz="1400" dirty="0">
                <a:hlinkClick r:id="rId9"/>
              </a:rPr>
              <a:t>https://support.park.edu/support/solutions/articles/6000216766-using-zoom-students</a:t>
            </a:r>
            <a:endParaRPr lang="en-US" sz="1400" u="sng" dirty="0"/>
          </a:p>
          <a:p>
            <a:endParaRPr lang="en-US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524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88263-E122-4A43-BC9E-C4F3F6976124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Let’s Get it Done!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B51EC8D-5887-4B35-86FC-E91916F2580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Open student’s work, decide what you want to talk about</a:t>
            </a:r>
          </a:p>
          <a:p>
            <a:r>
              <a:rPr lang="en-US" dirty="0"/>
              <a:t>Login to your Zoom Pro Desktop App</a:t>
            </a:r>
          </a:p>
          <a:p>
            <a:r>
              <a:rPr lang="en-US" dirty="0"/>
              <a:t>Click on Meeting Tab &amp; Start Your Meeting</a:t>
            </a:r>
          </a:p>
          <a:p>
            <a:r>
              <a:rPr lang="en-US" dirty="0"/>
              <a:t>Adjust screens, Test your Audio &amp; Video</a:t>
            </a:r>
          </a:p>
          <a:p>
            <a:r>
              <a:rPr lang="en-US" dirty="0"/>
              <a:t>Share your Screen</a:t>
            </a:r>
          </a:p>
          <a:p>
            <a:r>
              <a:rPr lang="en-US" dirty="0"/>
              <a:t>Start Recording (on PC or Cloud)</a:t>
            </a:r>
          </a:p>
          <a:p>
            <a:r>
              <a:rPr lang="en-US" dirty="0"/>
              <a:t>End Recording &amp; End Meeting for All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3C7687-5FE0-4604-88A3-336A48D40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2100" y="566394"/>
            <a:ext cx="1466850" cy="1447800"/>
          </a:xfrm>
          <a:prstGeom prst="rect">
            <a:avLst/>
          </a:prstGeom>
        </p:spPr>
      </p:pic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C33BEF18-B227-43F4-A7F0-D6B75B187C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36"/>
          <a:stretch/>
        </p:blipFill>
        <p:spPr>
          <a:xfrm>
            <a:off x="6096000" y="2194049"/>
            <a:ext cx="5542950" cy="3658111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C2BC0A0-05B3-4B65-B986-0678FDA489A6}"/>
              </a:ext>
            </a:extLst>
          </p:cNvPr>
          <p:cNvSpPr/>
          <p:nvPr/>
        </p:nvSpPr>
        <p:spPr>
          <a:xfrm>
            <a:off x="8444204" y="3545633"/>
            <a:ext cx="3194746" cy="38255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268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38DD3-7F82-4464-9E73-ADB632C2F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Are Appreciated !</a:t>
            </a:r>
          </a:p>
        </p:txBody>
      </p:sp>
      <p:pic>
        <p:nvPicPr>
          <p:cNvPr id="8" name="Content Placeholder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5DC73BD8-405B-4FDF-A26B-012FC25EF9C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8111">
            <a:off x="1066800" y="2273449"/>
            <a:ext cx="4321135" cy="15886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Content Placeholder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CE0290FF-2BD5-4911-9EA2-9C68586AFB3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106" y="3215640"/>
            <a:ext cx="4813190" cy="263198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E013F05E-4755-4D4F-8E01-0F7D375B3D1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065085" y="3341648"/>
            <a:ext cx="1349667" cy="1637062"/>
          </a:xfrm>
          <a:prstGeom prst="ellipse">
            <a:avLst/>
          </a:prstGeom>
          <a:ln w="63500" cap="rnd">
            <a:solidFill>
              <a:srgbClr val="E8E8E8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Picture 14" descr="A picture containing sitting, large, table, chair&#10;&#10;Description automatically generated">
            <a:extLst>
              <a:ext uri="{FF2B5EF4-FFF2-40B4-BE49-F238E27FC236}">
                <a16:creationId xmlns:a16="http://schemas.microsoft.com/office/drawing/2014/main" id="{789D6599-E185-4D4A-9E2C-57E257EF4C2B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flipH="1">
            <a:off x="1922106" y="3526498"/>
            <a:ext cx="3142978" cy="3048229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19EEB66C-1A03-4165-BD89-CDB4B4C18824}"/>
              </a:ext>
            </a:extLst>
          </p:cNvPr>
          <p:cNvSpPr/>
          <p:nvPr/>
        </p:nvSpPr>
        <p:spPr>
          <a:xfrm>
            <a:off x="10172100" y="583535"/>
            <a:ext cx="1466850" cy="1371600"/>
          </a:xfrm>
          <a:prstGeom prst="ellipse">
            <a:avLst/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16" name="Rectangle 15" descr="Social network">
            <a:extLst>
              <a:ext uri="{FF2B5EF4-FFF2-40B4-BE49-F238E27FC236}">
                <a16:creationId xmlns:a16="http://schemas.microsoft.com/office/drawing/2014/main" id="{AFFCAD83-CAEA-410F-A629-9977891E80B0}"/>
              </a:ext>
            </a:extLst>
          </p:cNvPr>
          <p:cNvSpPr/>
          <p:nvPr/>
        </p:nvSpPr>
        <p:spPr>
          <a:xfrm>
            <a:off x="10391859" y="747616"/>
            <a:ext cx="1043437" cy="1043437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6DC89E6-B850-44B3-9EC6-2746A9FE0128}"/>
              </a:ext>
            </a:extLst>
          </p:cNvPr>
          <p:cNvSpPr txBox="1">
            <a:spLocks/>
          </p:cNvSpPr>
          <p:nvPr/>
        </p:nvSpPr>
        <p:spPr>
          <a:xfrm>
            <a:off x="12116506" y="401979"/>
            <a:ext cx="14788374" cy="37389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182880" indent="-182880" algn="l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Garamond" pitchFamily="18" charset="0"/>
              <a:buNone/>
            </a:pPr>
            <a:r>
              <a:rPr lang="en-US" dirty="0">
                <a:sym typeface="Wingdings" panose="05000000000000000000" pitchFamily="2" charset="2"/>
              </a:rPr>
              <a:t></a:t>
            </a:r>
            <a:r>
              <a:rPr lang="en-US" dirty="0"/>
              <a:t>I have been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finally able to grasp the subject matter</a:t>
            </a:r>
            <a:r>
              <a:rPr lang="en-US" dirty="0"/>
              <a:t>… </a:t>
            </a:r>
            <a:r>
              <a:rPr lang="en-US" dirty="0">
                <a:sym typeface="Wingdings" panose="05000000000000000000" pitchFamily="2" charset="2"/>
              </a:rPr>
              <a:t></a:t>
            </a:r>
            <a:r>
              <a:rPr lang="en-US" dirty="0"/>
              <a:t>never felt lost…</a:t>
            </a:r>
            <a:r>
              <a:rPr lang="en-US" dirty="0">
                <a:sym typeface="Wingdings" panose="05000000000000000000" pitchFamily="2" charset="2"/>
              </a:rPr>
              <a:t>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Video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dirty="0"/>
              <a:t>replies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helped</a:t>
            </a:r>
            <a:r>
              <a:rPr lang="en-US" dirty="0"/>
              <a:t> me a lot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to understand </a:t>
            </a:r>
            <a:r>
              <a:rPr lang="en-US" dirty="0"/>
              <a:t>the content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and motivated me to keep trying</a:t>
            </a:r>
            <a:r>
              <a:rPr lang="en-US" dirty="0"/>
              <a:t>…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89A589FD-06DA-4EA3-9FFF-A5ABFC265A20}"/>
              </a:ext>
            </a:extLst>
          </p:cNvPr>
          <p:cNvSpPr txBox="1">
            <a:spLocks/>
          </p:cNvSpPr>
          <p:nvPr/>
        </p:nvSpPr>
        <p:spPr>
          <a:xfrm>
            <a:off x="12127259" y="638534"/>
            <a:ext cx="15652376" cy="3738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182880" indent="-182880" algn="l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Garamond" pitchFamily="18" charset="0"/>
              <a:buNone/>
            </a:pPr>
            <a:r>
              <a:rPr lang="en-US" dirty="0">
                <a:sym typeface="Wingdings" panose="05000000000000000000" pitchFamily="2" charset="2"/>
              </a:rPr>
              <a:t></a:t>
            </a:r>
            <a:r>
              <a:rPr lang="en-US" dirty="0"/>
              <a:t>I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especially liked video feedback</a:t>
            </a:r>
            <a:r>
              <a:rPr lang="en-US" dirty="0"/>
              <a:t>…</a:t>
            </a:r>
            <a:r>
              <a:rPr lang="en-US" dirty="0">
                <a:sym typeface="Wingdings" panose="05000000000000000000" pitchFamily="2" charset="2"/>
              </a:rPr>
              <a:t></a:t>
            </a:r>
            <a:r>
              <a:rPr lang="en-US" dirty="0"/>
              <a:t> This is the first professor to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make online learning a personal experience</a:t>
            </a:r>
            <a:r>
              <a:rPr lang="en-US" dirty="0"/>
              <a:t>…</a:t>
            </a:r>
            <a:r>
              <a:rPr lang="en-US" dirty="0">
                <a:sym typeface="Wingdings" panose="05000000000000000000" pitchFamily="2" charset="2"/>
              </a:rPr>
              <a:t></a:t>
            </a:r>
            <a:r>
              <a:rPr lang="en-US" dirty="0"/>
              <a:t>short personal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videos help understand </a:t>
            </a:r>
            <a:r>
              <a:rPr lang="en-US" dirty="0"/>
              <a:t>course subject matter…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1CC2E91D-544A-491D-A56D-0DDAB44A2229}"/>
              </a:ext>
            </a:extLst>
          </p:cNvPr>
          <p:cNvSpPr txBox="1">
            <a:spLocks/>
          </p:cNvSpPr>
          <p:nvPr/>
        </p:nvSpPr>
        <p:spPr>
          <a:xfrm>
            <a:off x="12199153" y="6110343"/>
            <a:ext cx="11015831" cy="430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Garamond" pitchFamily="18" charset="0"/>
              <a:buNone/>
            </a:pPr>
            <a:r>
              <a:rPr lang="en-US" dirty="0">
                <a:sym typeface="Wingdings" panose="05000000000000000000" pitchFamily="2" charset="2"/>
              </a:rPr>
              <a:t></a:t>
            </a:r>
            <a:r>
              <a:rPr lang="en-US" dirty="0"/>
              <a:t>...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use of available technology to interact with students</a:t>
            </a:r>
            <a:r>
              <a:rPr lang="en-US" dirty="0"/>
              <a:t>…</a:t>
            </a:r>
            <a:r>
              <a:rPr lang="en-US" dirty="0">
                <a:sym typeface="Wingdings" panose="05000000000000000000" pitchFamily="2" charset="2"/>
              </a:rPr>
              <a:t>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videos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/>
              <a:t>reviewing our project that what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amused me</a:t>
            </a:r>
            <a:r>
              <a:rPr lang="en-US" dirty="0"/>
              <a:t>…</a:t>
            </a:r>
            <a:r>
              <a:rPr lang="en-US" dirty="0">
                <a:sym typeface="Wingdings" panose="05000000000000000000" pitchFamily="2" charset="2"/>
              </a:rPr>
              <a:t>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43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562 -0.00579 L -1.34961 -0.0094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06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274 0.00625 L -1.38958 -3.7037E-7 " pathEditMode="relative" rAng="0" ptsTypes="AA">
                                      <p:cBhvr>
                                        <p:cTn id="9" dur="1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49" y="-32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-0.90351 0.01134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82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FD7BE50-D7EE-4317-93C6-B34A917F687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latin typeface="Bahnschrift Light" panose="020B0502040204020203" pitchFamily="34" charset="0"/>
              </a:rPr>
              <a:t>Video feedback  turns comments into conversation &amp; judging into coaching</a:t>
            </a:r>
          </a:p>
          <a:p>
            <a:r>
              <a:rPr lang="en-US" dirty="0">
                <a:latin typeface="Bahnschrift Light" panose="020B0502040204020203" pitchFamily="34" charset="0"/>
              </a:rPr>
              <a:t>Feedback closes the gap to meet expectations &amp; ‘feed-forward’ by providing advice on how to improve</a:t>
            </a:r>
            <a:br>
              <a:rPr lang="en-US" dirty="0">
                <a:latin typeface="Bahnschrift Light" panose="020B0502040204020203" pitchFamily="34" charset="0"/>
              </a:rPr>
            </a:br>
            <a:br>
              <a:rPr lang="en-US" dirty="0">
                <a:latin typeface="Bahnschrift Light" panose="020B0502040204020203" pitchFamily="34" charset="0"/>
              </a:rPr>
            </a:br>
            <a:r>
              <a:rPr lang="en-US" i="1" u="sng" dirty="0">
                <a:latin typeface="Bahnschrift Light" panose="020B0502040204020203" pitchFamily="34" charset="0"/>
              </a:rPr>
              <a:t>Feel free to reach out to me with questions &amp; ideas </a:t>
            </a:r>
            <a:r>
              <a:rPr lang="en-US" i="1" u="sng" dirty="0">
                <a:latin typeface="Bahnschrift Light" panose="020B0502040204020203" pitchFamily="34" charset="0"/>
                <a:sym typeface="Wingdings" panose="05000000000000000000" pitchFamily="2" charset="2"/>
              </a:rPr>
              <a:t>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    tatiana.peisl@park.edu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Picture 10" descr="A picture containing cake, laptop, computer, table&#10;&#10;Description automatically generated">
            <a:extLst>
              <a:ext uri="{FF2B5EF4-FFF2-40B4-BE49-F238E27FC236}">
                <a16:creationId xmlns:a16="http://schemas.microsoft.com/office/drawing/2014/main" id="{1C2E8AEA-781E-4E66-9E8C-2009D6514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19286" y="1409252"/>
            <a:ext cx="6042474" cy="3923322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7FF48E19-98E6-42AA-BBDF-F4779EE93AB9}"/>
              </a:ext>
            </a:extLst>
          </p:cNvPr>
          <p:cNvSpPr txBox="1">
            <a:spLocks/>
          </p:cNvSpPr>
          <p:nvPr/>
        </p:nvSpPr>
        <p:spPr>
          <a:xfrm>
            <a:off x="6594438" y="642594"/>
            <a:ext cx="4530761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Takeaways</a:t>
            </a:r>
          </a:p>
        </p:txBody>
      </p:sp>
    </p:spTree>
    <p:extLst>
      <p:ext uri="{BB962C8B-B14F-4D97-AF65-F5344CB8AC3E}">
        <p14:creationId xmlns:p14="http://schemas.microsoft.com/office/powerpoint/2010/main" val="4135834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88D032-9C3D-4D8C-8BD0-005186272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Cited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BF2E59-F9C4-4EFB-94B0-E2B6EFC1F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1112"/>
            <a:ext cx="10058400" cy="3849624"/>
          </a:xfrm>
        </p:spPr>
        <p:txBody>
          <a:bodyPr/>
          <a:lstStyle/>
          <a:p>
            <a:r>
              <a:rPr lang="en-US" dirty="0" err="1"/>
              <a:t>Cavaleri</a:t>
            </a:r>
            <a:r>
              <a:rPr lang="en-US" dirty="0"/>
              <a:t>, M., Kawaguchi, S., Di </a:t>
            </a:r>
            <a:r>
              <a:rPr lang="en-US" dirty="0" err="1"/>
              <a:t>Biase</a:t>
            </a:r>
            <a:r>
              <a:rPr lang="en-US" dirty="0"/>
              <a:t>, B., &amp; Power, C. (2019). How Recorded Audio-Visual Feedback Can Improve Academic Language Support. </a:t>
            </a:r>
            <a:r>
              <a:rPr lang="en-US" i="1" dirty="0"/>
              <a:t>Journal of University Teaching and Learning Practice</a:t>
            </a:r>
            <a:r>
              <a:rPr lang="en-US" dirty="0"/>
              <a:t>, </a:t>
            </a:r>
            <a:r>
              <a:rPr lang="en-US" i="1" dirty="0"/>
              <a:t>16</a:t>
            </a:r>
            <a:r>
              <a:rPr lang="en-US" dirty="0"/>
              <a:t>(4).</a:t>
            </a:r>
          </a:p>
          <a:p>
            <a:r>
              <a:rPr lang="en-US" b="1" dirty="0"/>
              <a:t>Online Internet Resources</a:t>
            </a:r>
          </a:p>
          <a:p>
            <a:pPr lvl="0"/>
            <a:r>
              <a:rPr lang="en-US" dirty="0"/>
              <a:t>A qualitative synthesis of video feedback in higher education. (2020). Teaching In Higher Education. Retrieved from </a:t>
            </a:r>
            <a:r>
              <a:rPr lang="en-US" u="sng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https://www.tandfonline.com/doi/full/10.1080/13562517.2018.1471457</a:t>
            </a:r>
            <a:endParaRPr lang="en-US" dirty="0"/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B2CB573-ACDE-4340-A938-50948D5618F1}"/>
              </a:ext>
            </a:extLst>
          </p:cNvPr>
          <p:cNvGrpSpPr/>
          <p:nvPr/>
        </p:nvGrpSpPr>
        <p:grpSpPr>
          <a:xfrm>
            <a:off x="2612572" y="3547885"/>
            <a:ext cx="5766861" cy="3051243"/>
            <a:chOff x="3171216" y="2641060"/>
            <a:chExt cx="6949931" cy="3839183"/>
          </a:xfrm>
        </p:grpSpPr>
        <p:pic>
          <p:nvPicPr>
            <p:cNvPr id="8" name="Graphic 7" descr="Classroom">
              <a:extLst>
                <a:ext uri="{FF2B5EF4-FFF2-40B4-BE49-F238E27FC236}">
                  <a16:creationId xmlns:a16="http://schemas.microsoft.com/office/drawing/2014/main" id="{91291BA1-068F-471B-84F3-4494E1659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71216" y="2641060"/>
              <a:ext cx="3839183" cy="3839183"/>
            </a:xfrm>
            <a:prstGeom prst="rect">
              <a:avLst/>
            </a:prstGeom>
          </p:spPr>
        </p:pic>
        <p:sp>
          <p:nvSpPr>
            <p:cNvPr id="9" name="Wave 8">
              <a:extLst>
                <a:ext uri="{FF2B5EF4-FFF2-40B4-BE49-F238E27FC236}">
                  <a16:creationId xmlns:a16="http://schemas.microsoft.com/office/drawing/2014/main" id="{B3654291-D594-4660-8DC0-305496A9E5B9}"/>
                </a:ext>
              </a:extLst>
            </p:cNvPr>
            <p:cNvSpPr/>
            <p:nvPr/>
          </p:nvSpPr>
          <p:spPr>
            <a:xfrm>
              <a:off x="6281964" y="2863096"/>
              <a:ext cx="3839183" cy="2008095"/>
            </a:xfrm>
            <a:prstGeom prst="wav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94D22E19-EF2B-4256-8242-3B543313191A}"/>
              </a:ext>
            </a:extLst>
          </p:cNvPr>
          <p:cNvSpPr/>
          <p:nvPr/>
        </p:nvSpPr>
        <p:spPr>
          <a:xfrm>
            <a:off x="5279571" y="3962400"/>
            <a:ext cx="2990856" cy="81272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>
                <a:gd name="adj1" fmla="val 20000"/>
                <a:gd name="adj2" fmla="val 0"/>
              </a:avLst>
            </a:prstTxWarp>
            <a:spAutoFit/>
          </a:bodyPr>
          <a:lstStyle/>
          <a:p>
            <a:pPr algn="ctr"/>
            <a:r>
              <a:rPr lang="en-US" sz="5400" b="1" dirty="0">
                <a:ln/>
                <a:solidFill>
                  <a:schemeClr val="bg1"/>
                </a:solidFill>
              </a:rPr>
              <a:t>See Handout for</a:t>
            </a:r>
          </a:p>
          <a:p>
            <a:pPr algn="ctr"/>
            <a:r>
              <a:rPr lang="en-US" sz="5400" b="1" dirty="0">
                <a:ln/>
                <a:solidFill>
                  <a:schemeClr val="bg1"/>
                </a:solidFill>
              </a:rPr>
              <a:t> More Details</a:t>
            </a:r>
          </a:p>
        </p:txBody>
      </p:sp>
    </p:spTree>
    <p:extLst>
      <p:ext uri="{BB962C8B-B14F-4D97-AF65-F5344CB8AC3E}">
        <p14:creationId xmlns:p14="http://schemas.microsoft.com/office/powerpoint/2010/main" val="32368379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FIVE">
      <a:dk1>
        <a:sysClr val="windowText" lastClr="000000"/>
      </a:dk1>
      <a:lt1>
        <a:sysClr val="window" lastClr="FFFFFF"/>
      </a:lt1>
      <a:dk2>
        <a:srgbClr val="505046"/>
      </a:dk2>
      <a:lt2>
        <a:srgbClr val="F5F6F4"/>
      </a:lt2>
      <a:accent1>
        <a:srgbClr val="57903F"/>
      </a:accent1>
      <a:accent2>
        <a:srgbClr val="F03F2B"/>
      </a:accent2>
      <a:accent3>
        <a:srgbClr val="3488A0"/>
      </a:accent3>
      <a:accent4>
        <a:srgbClr val="F8D22F"/>
      </a:accent4>
      <a:accent5>
        <a:srgbClr val="5CC6D6"/>
      </a:accent5>
      <a:accent6>
        <a:srgbClr val="B8D233"/>
      </a:accent6>
      <a:hlink>
        <a:srgbClr val="00B0F0"/>
      </a:hlink>
      <a:folHlink>
        <a:srgbClr val="B2B2B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VE.pptx" id="{928531FE-40B6-4895-993A-83D26AA1E005}" vid="{C99C5ABD-1620-4AD2-A38C-62625556F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</Words>
  <Application>Microsoft Office PowerPoint</Application>
  <PresentationFormat>Widescreen</PresentationFormat>
  <Paragraphs>49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SavonVTI</vt:lpstr>
      <vt:lpstr>Session II: Using Technology to Engage Students</vt:lpstr>
      <vt:lpstr>Providing Effective Video Feedback</vt:lpstr>
      <vt:lpstr>Why bother?</vt:lpstr>
      <vt:lpstr>Something to Consider</vt:lpstr>
      <vt:lpstr>Where Do I Start?</vt:lpstr>
      <vt:lpstr>Let’s Get it Done!</vt:lpstr>
      <vt:lpstr>You Are Appreciated !</vt:lpstr>
      <vt:lpstr>PowerPoint Presentation</vt:lpstr>
      <vt:lpstr>Work Cited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II: Using Technology to Engage Students</dc:title>
  <dc:creator/>
  <cp:lastModifiedBy/>
  <cp:revision>2</cp:revision>
  <dcterms:created xsi:type="dcterms:W3CDTF">2020-02-13T07:40:52Z</dcterms:created>
  <dcterms:modified xsi:type="dcterms:W3CDTF">2021-03-17T14:19:33Z</dcterms:modified>
</cp:coreProperties>
</file>